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60" r:id="rId4"/>
    <p:sldId id="261" r:id="rId5"/>
    <p:sldId id="269" r:id="rId6"/>
    <p:sldId id="318" r:id="rId7"/>
    <p:sldId id="319" r:id="rId8"/>
    <p:sldId id="321" r:id="rId9"/>
    <p:sldId id="324" r:id="rId10"/>
    <p:sldId id="328" r:id="rId11"/>
    <p:sldId id="329" r:id="rId12"/>
    <p:sldId id="330" r:id="rId13"/>
    <p:sldId id="331" r:id="rId14"/>
    <p:sldId id="332" r:id="rId15"/>
    <p:sldId id="274" r:id="rId16"/>
    <p:sldId id="273" r:id="rId17"/>
    <p:sldId id="333" r:id="rId18"/>
    <p:sldId id="334" r:id="rId19"/>
    <p:sldId id="335" r:id="rId20"/>
    <p:sldId id="336" r:id="rId21"/>
    <p:sldId id="337" r:id="rId22"/>
    <p:sldId id="340" r:id="rId23"/>
    <p:sldId id="339" r:id="rId24"/>
    <p:sldId id="342" r:id="rId25"/>
    <p:sldId id="344" r:id="rId26"/>
    <p:sldId id="343" r:id="rId27"/>
    <p:sldId id="279" r:id="rId28"/>
    <p:sldId id="280" r:id="rId29"/>
    <p:sldId id="287" r:id="rId30"/>
    <p:sldId id="285" r:id="rId31"/>
    <p:sldId id="346" r:id="rId32"/>
    <p:sldId id="288" r:id="rId33"/>
    <p:sldId id="345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6" r:id="rId53"/>
    <p:sldId id="303" r:id="rId54"/>
    <p:sldId id="311" r:id="rId55"/>
    <p:sldId id="367" r:id="rId56"/>
    <p:sldId id="365" r:id="rId57"/>
    <p:sldId id="312" r:id="rId58"/>
    <p:sldId id="32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31A9"/>
    <a:srgbClr val="80FB05"/>
    <a:srgbClr val="4F2270"/>
    <a:srgbClr val="AE78D6"/>
    <a:srgbClr val="27633E"/>
    <a:srgbClr val="26645A"/>
    <a:srgbClr val="8E0000"/>
    <a:srgbClr val="F20000"/>
    <a:srgbClr val="C1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2571" autoAdjust="0"/>
  </p:normalViewPr>
  <p:slideViewPr>
    <p:cSldViewPr>
      <p:cViewPr>
        <p:scale>
          <a:sx n="89" d="100"/>
          <a:sy n="89" d="100"/>
        </p:scale>
        <p:origin x="-1692" y="-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31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0AA39-6211-4E94-ABD8-B59E44E5692A}" type="datetimeFigureOut">
              <a:rPr lang="en-CA" smtClean="0"/>
              <a:t>19/09/2013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0BBCF-A00B-43A8-BEC1-7D1A999DB89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36180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9D06F-FC5A-4BD9-869B-FD5BDB35CA5A}" type="datetimeFigureOut">
              <a:rPr lang="en-CA" smtClean="0"/>
              <a:t>19/09/2013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4FD51-FA0A-40C9-A37F-7FFFA5281D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274895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Good</a:t>
            </a:r>
            <a:r>
              <a:rPr lang="en-CA" baseline="0" dirty="0" smtClean="0"/>
              <a:t> morning</a:t>
            </a:r>
          </a:p>
          <a:p>
            <a:endParaRPr lang="en-CA" baseline="0" dirty="0" smtClean="0"/>
          </a:p>
          <a:p>
            <a:r>
              <a:rPr lang="en-CA" baseline="0" dirty="0" smtClean="0"/>
              <a:t>I am </a:t>
            </a:r>
            <a:r>
              <a:rPr lang="en-CA" baseline="0" dirty="0" err="1" smtClean="0"/>
              <a:t>Srikanth</a:t>
            </a:r>
            <a:r>
              <a:rPr lang="en-CA" baseline="0" dirty="0" smtClean="0"/>
              <a:t> K </a:t>
            </a:r>
            <a:r>
              <a:rPr lang="en-CA" baseline="0" dirty="0" err="1" smtClean="0"/>
              <a:t>Sridharan</a:t>
            </a:r>
            <a:r>
              <a:rPr lang="en-CA" baseline="0" dirty="0" smtClean="0"/>
              <a:t>, </a:t>
            </a:r>
            <a:endParaRPr lang="en-CA" dirty="0" smtClean="0">
              <a:solidFill>
                <a:schemeClr val="bg1"/>
              </a:solidFill>
            </a:endParaRPr>
          </a:p>
          <a:p>
            <a:endParaRPr lang="en-CA" baseline="0" dirty="0" smtClean="0"/>
          </a:p>
          <a:p>
            <a:r>
              <a:rPr lang="en-CA" baseline="0" dirty="0" smtClean="0"/>
              <a:t>Today I am presenting ,y Master’s thesis Proposal, titled “</a:t>
            </a:r>
            <a:r>
              <a:rPr lang="en-CA" dirty="0" smtClean="0">
                <a:solidFill>
                  <a:schemeClr val="bg1"/>
                </a:solidFill>
              </a:rPr>
              <a:t>Solutions To The Colour Mixing Problem Present In See-Through Displays”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Supervised by </a:t>
            </a:r>
            <a:r>
              <a:rPr lang="en-CA" dirty="0" err="1" smtClean="0">
                <a:solidFill>
                  <a:schemeClr val="bg1"/>
                </a:solidFill>
              </a:rPr>
              <a:t>Dr.Pourang</a:t>
            </a:r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Irani</a:t>
            </a:r>
            <a:r>
              <a:rPr lang="en-CA" dirty="0" smtClean="0">
                <a:solidFill>
                  <a:schemeClr val="bg1"/>
                </a:solidFill>
              </a:rPr>
              <a:t> &amp; Co-Supervisor Dr. Juan David </a:t>
            </a:r>
            <a:r>
              <a:rPr lang="en-CA" dirty="0" err="1" smtClean="0">
                <a:solidFill>
                  <a:schemeClr val="bg1"/>
                </a:solidFill>
              </a:rPr>
              <a:t>Hincapié</a:t>
            </a:r>
            <a:r>
              <a:rPr lang="en-CA" dirty="0" smtClean="0">
                <a:solidFill>
                  <a:schemeClr val="bg1"/>
                </a:solidFill>
              </a:rPr>
              <a:t>-Ramos.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I thank you all to be present today for this talk.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</a:t>
            </a:fld>
            <a:endParaRPr lang="en-CA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9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These</a:t>
            </a:r>
            <a:r>
              <a:rPr lang="en-CA" baseline="0" dirty="0" smtClean="0"/>
              <a:t> are the colors which I will be using in my evaluations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342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First show that how system</a:t>
            </a:r>
            <a:r>
              <a:rPr lang="en-CA" baseline="0" dirty="0" smtClean="0"/>
              <a:t> wants to show the color </a:t>
            </a:r>
          </a:p>
          <a:p>
            <a:r>
              <a:rPr lang="en-CA" baseline="0" dirty="0" smtClean="0"/>
              <a:t>And how its mapped to a custom gamut ,where each color is indexed to its source in </a:t>
            </a:r>
            <a:r>
              <a:rPr lang="en-CA" baseline="0" dirty="0" err="1" smtClean="0"/>
              <a:t>sRGB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Once we know what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is , we look up in this table where it can give the corresponding RGB in custom space ,</a:t>
            </a:r>
          </a:p>
          <a:p>
            <a:r>
              <a:rPr lang="en-CA" baseline="0" dirty="0" smtClean="0"/>
              <a:t>Then on know this and the BG we can find Cp.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161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7108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Its</a:t>
            </a:r>
            <a:r>
              <a:rPr lang="en-CA" baseline="0" dirty="0" smtClean="0"/>
              <a:t> named Direct model as it provides a direct solution.</a:t>
            </a:r>
          </a:p>
          <a:p>
            <a:endParaRPr lang="en-CA" baseline="0" dirty="0" smtClean="0"/>
          </a:p>
          <a:p>
            <a:r>
              <a:rPr lang="en-CA" baseline="0" dirty="0" smtClean="0"/>
              <a:t>Explain as given on the slide !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871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Explain the slide as per the animation order!!</a:t>
            </a:r>
          </a:p>
          <a:p>
            <a:endParaRPr lang="en-CA" dirty="0" smtClean="0"/>
          </a:p>
          <a:p>
            <a:r>
              <a:rPr lang="en-CA" dirty="0" err="1" smtClean="0"/>
              <a:t>Ie</a:t>
            </a:r>
            <a:r>
              <a:rPr lang="en-CA" dirty="0" smtClean="0"/>
              <a:t>)</a:t>
            </a:r>
          </a:p>
          <a:p>
            <a:pPr marL="228600" indent="-228600">
              <a:buAutoNum type="arabicParenR"/>
            </a:pPr>
            <a:r>
              <a:rPr lang="en-CA" dirty="0" smtClean="0"/>
              <a:t>We know the </a:t>
            </a:r>
            <a:r>
              <a:rPr lang="en-CA" dirty="0" err="1" smtClean="0"/>
              <a:t>Bg</a:t>
            </a:r>
            <a:endParaRPr lang="en-CA" dirty="0" smtClean="0"/>
          </a:p>
          <a:p>
            <a:pPr marL="228600" indent="-228600">
              <a:buAutoNum type="arabicParenR"/>
            </a:pPr>
            <a:r>
              <a:rPr lang="en-CA" dirty="0" smtClean="0"/>
              <a:t>We know the </a:t>
            </a:r>
            <a:r>
              <a:rPr lang="en-CA" dirty="0" err="1" smtClean="0"/>
              <a:t>Ci</a:t>
            </a:r>
            <a:r>
              <a:rPr lang="en-CA" baseline="0" dirty="0" smtClean="0"/>
              <a:t> ( color the computer wants to show)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Add these two colors linearly and give the predicted color mixture! 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559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Is a popular method which i</a:t>
            </a:r>
            <a:r>
              <a:rPr lang="en-CA" baseline="0" dirty="0" smtClean="0"/>
              <a:t>s provides a transformation matrix to show how a particular color looks in different lighting </a:t>
            </a:r>
          </a:p>
          <a:p>
            <a:endParaRPr lang="en-CA" baseline="0" dirty="0" smtClean="0"/>
          </a:p>
          <a:p>
            <a:r>
              <a:rPr lang="en-CA" baseline="0" dirty="0" smtClean="0"/>
              <a:t>As seen in the image.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can be used to predict how the display will show a particular color 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518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Explain as per the animation</a:t>
            </a:r>
          </a:p>
          <a:p>
            <a:endParaRPr lang="en-CA" dirty="0" smtClean="0"/>
          </a:p>
          <a:p>
            <a:pPr marL="228600" indent="-228600">
              <a:buAutoNum type="arabicParenR"/>
            </a:pPr>
            <a:r>
              <a:rPr lang="en-CA" baseline="0" dirty="0" smtClean="0"/>
              <a:t>We know the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pPr marL="228600" indent="-228600">
              <a:buAutoNum type="arabicParenR"/>
            </a:pPr>
            <a:r>
              <a:rPr lang="en-CA" baseline="0" dirty="0" smtClean="0"/>
              <a:t> We know how Computer wants the show the color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We know it </a:t>
            </a:r>
            <a:r>
              <a:rPr lang="en-CA" baseline="0" dirty="0" err="1" smtClean="0"/>
              <a:t>doesn</a:t>
            </a:r>
            <a:r>
              <a:rPr lang="en-CA" baseline="0" dirty="0" smtClean="0"/>
              <a:t> look the same as we want to show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Use cat by knowing the white point of the display to predict how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will look in the screen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Use this Cat transformed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to add with the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to predict the </a:t>
            </a:r>
            <a:r>
              <a:rPr lang="en-CA" baseline="0" dirty="0" err="1" smtClean="0"/>
              <a:t>Cp</a:t>
            </a:r>
            <a:endParaRPr lang="en-CA" baseline="0" dirty="0" smtClean="0"/>
          </a:p>
          <a:p>
            <a:pPr marL="228600" indent="-228600">
              <a:buAutoNum type="arabicParenR"/>
            </a:pP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8258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First show that how system</a:t>
            </a:r>
            <a:r>
              <a:rPr lang="en-CA" baseline="0" dirty="0" smtClean="0"/>
              <a:t> wants to show the color </a:t>
            </a:r>
          </a:p>
          <a:p>
            <a:r>
              <a:rPr lang="en-CA" baseline="0" dirty="0" smtClean="0"/>
              <a:t>And how its mapped to a custom gamut ,where each color is indexed to its source in </a:t>
            </a:r>
            <a:r>
              <a:rPr lang="en-CA" baseline="0" dirty="0" err="1" smtClean="0"/>
              <a:t>sRGB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Once we know what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is , we look up in this table where it can give the corresponding RGB in custom space ,</a:t>
            </a:r>
          </a:p>
          <a:p>
            <a:r>
              <a:rPr lang="en-CA" baseline="0" dirty="0" smtClean="0"/>
              <a:t>Then on know this and the BG we can find Cp.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161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First show that how system</a:t>
            </a:r>
            <a:r>
              <a:rPr lang="en-CA" baseline="0" dirty="0" smtClean="0"/>
              <a:t> wants to show the color </a:t>
            </a:r>
          </a:p>
          <a:p>
            <a:r>
              <a:rPr lang="en-CA" baseline="0" dirty="0" smtClean="0"/>
              <a:t>And how its mapped to a custom gamut ,where each color is indexed to its source in </a:t>
            </a:r>
            <a:r>
              <a:rPr lang="en-CA" baseline="0" dirty="0" err="1" smtClean="0"/>
              <a:t>sRGB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Once we know what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is , we look up in this table where it can give the corresponding RGB in custom space ,</a:t>
            </a:r>
          </a:p>
          <a:p>
            <a:r>
              <a:rPr lang="en-CA" baseline="0" dirty="0" smtClean="0"/>
              <a:t>Then on know this and the BG we can find Cp.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161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First show that how system</a:t>
            </a:r>
            <a:r>
              <a:rPr lang="en-CA" baseline="0" dirty="0" smtClean="0"/>
              <a:t> wants to show the color </a:t>
            </a:r>
          </a:p>
          <a:p>
            <a:r>
              <a:rPr lang="en-CA" baseline="0" dirty="0" smtClean="0"/>
              <a:t>And how its mapped to a custom gamut ,where each color is indexed to its source in </a:t>
            </a:r>
            <a:r>
              <a:rPr lang="en-CA" baseline="0" dirty="0" err="1" smtClean="0"/>
              <a:t>sRGB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Once we know what </a:t>
            </a:r>
            <a:r>
              <a:rPr lang="en-CA" baseline="0" dirty="0" err="1" smtClean="0"/>
              <a:t>Ci</a:t>
            </a:r>
            <a:r>
              <a:rPr lang="en-CA" baseline="0" dirty="0" smtClean="0"/>
              <a:t> is , we look up in this table where it can give the corresponding RGB in custom space ,</a:t>
            </a:r>
          </a:p>
          <a:p>
            <a:r>
              <a:rPr lang="en-CA" baseline="0" dirty="0" smtClean="0"/>
              <a:t>Then on know this and the BG we can find Cp.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161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OSTD are of 2 types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&amp;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Advantage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of having its own light source enables Additive OSTD to have Hardware's of different form factors such as mobiles, HMD, window based displays!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36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JND is the Euclidian distance between 2 given</a:t>
            </a:r>
            <a:r>
              <a:rPr lang="en-CA" baseline="0" dirty="0" smtClean="0"/>
              <a:t> color in a color space with in which the colors appear same to humans.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XYZ space it varies with each color, but in uniform spaces like LAB and LUV its constant number ( 2.5 in lab).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2416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Juan</a:t>
            </a:r>
            <a:r>
              <a:rPr lang="en-CA" baseline="0" dirty="0" smtClean="0"/>
              <a:t> , is this slide needed ?? Or just above two is enough??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226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However</a:t>
            </a:r>
            <a:r>
              <a:rPr lang="en-CA" baseline="0" dirty="0" smtClean="0"/>
              <a:t> </a:t>
            </a:r>
            <a:r>
              <a:rPr lang="en-CA" dirty="0" smtClean="0"/>
              <a:t> additive OSTD  has a problem!</a:t>
            </a:r>
          </a:p>
          <a:p>
            <a:endParaRPr lang="en-CA" dirty="0" smtClean="0"/>
          </a:p>
          <a:p>
            <a:r>
              <a:rPr lang="en-CA" dirty="0" smtClean="0"/>
              <a:t>The real</a:t>
            </a:r>
            <a:r>
              <a:rPr lang="en-CA" baseline="0" dirty="0" smtClean="0"/>
              <a:t> world background color </a:t>
            </a:r>
            <a:r>
              <a:rPr lang="en-CA" baseline="0" dirty="0" err="1" smtClean="0"/>
              <a:t>belnds</a:t>
            </a:r>
            <a:r>
              <a:rPr lang="en-CA" baseline="0" dirty="0" smtClean="0"/>
              <a:t> with the displayed color.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Color</a:t>
            </a:r>
            <a:r>
              <a:rPr lang="en-CA" baseline="0" dirty="0" smtClean="0"/>
              <a:t> are essential to clarity of the display, colors help humans to clearly understand the contents on the display.</a:t>
            </a:r>
          </a:p>
          <a:p>
            <a:r>
              <a:rPr lang="en-CA" baseline="0" dirty="0" smtClean="0"/>
              <a:t>How ever this basic need for a display becomes a challenge with see-through displays, as the content on the screen always affected by the physical background.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phenomenon cause the users perception of the color being displayed to changes from what the color originally is !</a:t>
            </a:r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399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So the Problem statement I will</a:t>
            </a:r>
            <a:r>
              <a:rPr lang="en-CA" baseline="0" dirty="0" smtClean="0"/>
              <a:t> be working with is :..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48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efforts</a:t>
            </a:r>
            <a:r>
              <a:rPr lang="en-CA" baseline="0" dirty="0" smtClean="0"/>
              <a:t> of background has been studied before by various researchers mostly in the field of Augmented reality.</a:t>
            </a:r>
          </a:p>
          <a:p>
            <a:endParaRPr lang="en-CA" baseline="0" dirty="0" smtClean="0"/>
          </a:p>
          <a:p>
            <a:pPr marL="0" indent="0">
              <a:buNone/>
            </a:pPr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baseline="0" dirty="0" smtClean="0">
              <a:solidFill>
                <a:schemeClr val="bg1"/>
              </a:solidFill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 Steven et al 2011, studies outdoor use of AR</a:t>
            </a:r>
            <a:r>
              <a:rPr lang="en-CA" sz="1200" baseline="0" dirty="0" smtClean="0">
                <a:solidFill>
                  <a:schemeClr val="bg1"/>
                </a:solidFill>
              </a:rPr>
              <a:t> system, where they found on heavy influence from the background users used their hand on have a consistent </a:t>
            </a:r>
            <a:r>
              <a:rPr lang="en-CA" sz="1200" baseline="0" dirty="0" err="1" smtClean="0">
                <a:solidFill>
                  <a:schemeClr val="bg1"/>
                </a:solidFill>
              </a:rPr>
              <a:t>bg</a:t>
            </a:r>
            <a:r>
              <a:rPr lang="en-CA" sz="1200" baseline="0" dirty="0" smtClean="0">
                <a:solidFill>
                  <a:schemeClr val="bg1"/>
                </a:solidFill>
              </a:rPr>
              <a:t> to look at the contents !!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sz="1200" dirty="0" err="1" smtClean="0">
                <a:solidFill>
                  <a:schemeClr val="bg1"/>
                </a:solidFill>
              </a:rPr>
              <a:t>Kohei</a:t>
            </a:r>
            <a:r>
              <a:rPr lang="en-CA" sz="1200" dirty="0" smtClean="0">
                <a:solidFill>
                  <a:schemeClr val="bg1"/>
                </a:solidFill>
              </a:rPr>
              <a:t> et al 2008, </a:t>
            </a:r>
            <a:r>
              <a:rPr lang="en-CA" sz="1200" baseline="0" dirty="0" smtClean="0">
                <a:solidFill>
                  <a:schemeClr val="bg1"/>
                </a:solidFill>
              </a:rPr>
              <a:t> designed a system which shifts the content of a AR system as the background’s color was causing contrast issue.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1200" dirty="0" smtClean="0">
                <a:solidFill>
                  <a:schemeClr val="bg1"/>
                </a:solidFill>
              </a:rPr>
              <a:t>This shows that this influence of the background</a:t>
            </a:r>
            <a:r>
              <a:rPr lang="en-CA" sz="1200" baseline="0" dirty="0" smtClean="0">
                <a:solidFill>
                  <a:schemeClr val="bg1"/>
                </a:solidFill>
              </a:rPr>
              <a:t> is a significant problem</a:t>
            </a:r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Color correction in projector are</a:t>
            </a:r>
            <a:r>
              <a:rPr lang="en-CA" baseline="0" dirty="0" smtClean="0"/>
              <a:t> a close related area which also deals with real world color affecting the digital.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1) This work was the base line for previously shown work by 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.</a:t>
            </a:r>
          </a:p>
          <a:p>
            <a:endParaRPr lang="en-CA" dirty="0" smtClean="0">
              <a:solidFill>
                <a:schemeClr val="bg1"/>
              </a:solidFill>
            </a:endParaRPr>
          </a:p>
          <a:p>
            <a:r>
              <a:rPr lang="en-CA" dirty="0" smtClean="0">
                <a:solidFill>
                  <a:schemeClr val="bg1"/>
                </a:solidFill>
              </a:rPr>
              <a:t>2)Work deals with projecting on to a</a:t>
            </a:r>
            <a:r>
              <a:rPr lang="en-CA" baseline="0" dirty="0" smtClean="0">
                <a:solidFill>
                  <a:schemeClr val="bg1"/>
                </a:solidFill>
              </a:rPr>
              <a:t> physical display.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5143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5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552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85A8A-AD7B-41C8-9677-FF764A3D4A3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77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748B-6F89-44E2-9E5D-7998BBF74137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40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2D62-5308-46BD-AB39-3798F5CED572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013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09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47D-AD13-458F-B9B9-57C6F9E40659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68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F6AF-6D1F-4C54-B6BB-763CDAE85BD7}" type="datetime1">
              <a:rPr lang="en-CA" smtClean="0"/>
              <a:t>19/09/2013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47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CE94D-6753-4DB6-8922-45F02E36D785}" type="datetime1">
              <a:rPr lang="en-CA" smtClean="0"/>
              <a:t>19/09/2013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08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19/09/2013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64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D6C6-4B77-4155-8C73-5C3F52CDCE15}" type="datetime1">
              <a:rPr lang="en-CA" smtClean="0"/>
              <a:t>19/09/2013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64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CC4C0-ACC0-44F0-95A4-8A85B791836D}" type="datetime1">
              <a:rPr lang="en-CA" smtClean="0"/>
              <a:t>19/09/2013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75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8919-DD4F-4B57-8E15-B37B7A38C854}" type="datetime1">
              <a:rPr lang="en-CA" smtClean="0"/>
              <a:t>19/09/2013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40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064A-9C53-46F5-B82B-291E922889F8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36B21-1F44-4473-ADD1-51B9BB9DE6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73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Correction for Optical See-Through Displays Using Display Color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3284984"/>
            <a:ext cx="6400800" cy="2400672"/>
          </a:xfrm>
        </p:spPr>
        <p:txBody>
          <a:bodyPr>
            <a:normAutofit fontScale="92500" lnSpcReduction="20000"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Srikanth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Kirshnamachari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Sridharan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R.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D1CD-4073-4F83-BE0A-CA9D5FEC0D9D}" type="datetime1">
              <a:rPr lang="en-CA" smtClean="0"/>
              <a:t>19/09/2013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783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To pick a alternate color we need ability to predict how colors blend on a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g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iven display.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propose a new color blending model that can predict how colors blend on a OSTD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626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Blending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blending is the phenomenon where two colors mix to form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third.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Gabbard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et al.[2010], studied such color changes in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 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by building an experimental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test-bed</a:t>
            </a:r>
          </a:p>
          <a:p>
            <a:pPr lvl="1"/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lvl="1"/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11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" y="548680"/>
            <a:ext cx="9144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63688" y="5836936"/>
            <a:ext cx="5382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>
                <a:solidFill>
                  <a:schemeClr val="bg1"/>
                </a:solidFill>
              </a:rPr>
              <a:t>Gabbard</a:t>
            </a:r>
            <a:r>
              <a:rPr lang="en-CA" sz="1600" dirty="0">
                <a:solidFill>
                  <a:schemeClr val="bg1"/>
                </a:solidFill>
              </a:rPr>
              <a:t> et al, More than meets the eye: An engineering study</a:t>
            </a:r>
          </a:p>
          <a:p>
            <a:r>
              <a:rPr lang="en-CA" sz="1600" dirty="0">
                <a:solidFill>
                  <a:schemeClr val="bg1"/>
                </a:solidFill>
              </a:rPr>
              <a:t>to empirically examine the blending of real and virtual color</a:t>
            </a:r>
          </a:p>
          <a:p>
            <a:r>
              <a:rPr lang="en-CA" sz="1600" dirty="0">
                <a:solidFill>
                  <a:schemeClr val="bg1"/>
                </a:solidFill>
              </a:rPr>
              <a:t>spaces. In Virtual Reality Conference (VR), 2010</a:t>
            </a:r>
            <a:endParaRPr lang="en-CA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15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Blending Model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created a new Color Blending model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It is based on Two distortions functions: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Render Distortion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Material Distortion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endParaRPr lang="en-CA" sz="24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Blended Color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=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render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(Digital Color)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+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material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Bg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Color)</a:t>
            </a:r>
            <a:endParaRPr lang="en-CA" sz="24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12</a:t>
            </a:fld>
            <a:endParaRPr lang="en-CA"/>
          </a:p>
        </p:txBody>
      </p:sp>
      <p:pic>
        <p:nvPicPr>
          <p:cNvPr id="9218" name="Picture 2" descr="C:\see-through-project\gt\STColorCorrection\Docs\VRST 2013\ColorBlending2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242"/>
            <a:ext cx="9144000" cy="475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23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 Blending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13</a:t>
            </a:fld>
            <a:endParaRPr lang="en-CA"/>
          </a:p>
        </p:txBody>
      </p:sp>
      <p:pic>
        <p:nvPicPr>
          <p:cNvPr id="10242" name="Picture 2" descr="C:\see-through-project\gt\STColorCorrection\Docs\VRST 2013\DisplayDistortio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87488"/>
            <a:ext cx="7904675" cy="392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91680" y="1340768"/>
            <a:ext cx="19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Foreground Colors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55951" y="1342202"/>
            <a:ext cx="193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Background Colors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59632" y="5609107"/>
            <a:ext cx="27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Render Distortion Function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2080" y="5589555"/>
            <a:ext cx="288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Material Distortion Function 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1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Contribution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new Color blending Model for OSTD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Introduce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To handle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Render Distortion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Blending Model Based on BP- </a:t>
            </a: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BP Method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Color Correction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7797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1835696" y="5609095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 smtClean="0">
                <a:solidFill>
                  <a:schemeClr val="bg1"/>
                </a:solidFill>
              </a:rPr>
              <a:t>Bimber</a:t>
            </a:r>
            <a:r>
              <a:rPr lang="en-CA" i="1" dirty="0" smtClean="0">
                <a:solidFill>
                  <a:schemeClr val="bg1"/>
                </a:solidFill>
              </a:rPr>
              <a:t> </a:t>
            </a:r>
            <a:r>
              <a:rPr lang="en-CA" dirty="0" smtClean="0">
                <a:solidFill>
                  <a:schemeClr val="bg1"/>
                </a:solidFill>
              </a:rPr>
              <a:t>et al Embedded entertainment </a:t>
            </a:r>
            <a:r>
              <a:rPr lang="en-CA" dirty="0">
                <a:solidFill>
                  <a:schemeClr val="bg1"/>
                </a:solidFill>
              </a:rPr>
              <a:t>with smart projectors.2005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15</a:t>
            </a:fld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D890D-A529-435F-A6D1-F344C1AC3BFF}" type="datetime1">
              <a:rPr lang="en-CA" smtClean="0"/>
              <a:t>19/09/2013</a:t>
            </a:fld>
            <a:endParaRPr lang="en-CA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061" y="1298796"/>
            <a:ext cx="6268676" cy="420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 flipH="1">
            <a:off x="1115616" y="5625413"/>
            <a:ext cx="8208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</a:rPr>
              <a:t>Menk</a:t>
            </a:r>
            <a:r>
              <a:rPr lang="en-CA" dirty="0" smtClean="0">
                <a:solidFill>
                  <a:schemeClr val="bg1"/>
                </a:solidFill>
              </a:rPr>
              <a:t> et al, Interactive </a:t>
            </a:r>
            <a:r>
              <a:rPr lang="en-CA" dirty="0">
                <a:solidFill>
                  <a:schemeClr val="bg1"/>
                </a:solidFill>
              </a:rPr>
              <a:t>visualization </a:t>
            </a:r>
            <a:r>
              <a:rPr lang="en-CA" dirty="0" smtClean="0">
                <a:solidFill>
                  <a:schemeClr val="bg1"/>
                </a:solidFill>
              </a:rPr>
              <a:t>technique for </a:t>
            </a:r>
            <a:r>
              <a:rPr lang="en-CA" dirty="0">
                <a:solidFill>
                  <a:schemeClr val="bg1"/>
                </a:solidFill>
              </a:rPr>
              <a:t>truthful color reproduction in spatial </a:t>
            </a:r>
            <a:r>
              <a:rPr lang="en-CA" dirty="0" smtClean="0">
                <a:solidFill>
                  <a:schemeClr val="bg1"/>
                </a:solidFill>
              </a:rPr>
              <a:t>augmented reality applications. ISMAR 2011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609600" y="3168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Existing Works on Color Correction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45" y="1318305"/>
            <a:ext cx="8354109" cy="419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40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74" y="1774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in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/>
            </a:r>
            <a:b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1584185" y="55892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al, Colorimetric and </a:t>
            </a:r>
            <a:r>
              <a:rPr lang="en-CA" dirty="0">
                <a:solidFill>
                  <a:schemeClr val="bg1"/>
                </a:solidFill>
              </a:rPr>
              <a:t>photometric compensation for optical </a:t>
            </a:r>
            <a:r>
              <a:rPr lang="en-CA" dirty="0" smtClean="0">
                <a:solidFill>
                  <a:schemeClr val="bg1"/>
                </a:solidFill>
              </a:rPr>
              <a:t>see-through displays.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769787" cy="378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16</a:t>
            </a:fld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3FAA-F613-4341-90C2-7327906D25BF}" type="datetime1">
              <a:rPr lang="en-CA" smtClean="0"/>
              <a:t>19/09/2013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42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Drawbacks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Their Work Ignores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oth the distortions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 used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space for color calculations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 used Color Subtraction 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17</a:t>
            </a:fld>
            <a:endParaRPr lang="en-CA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3831"/>
            <a:ext cx="8131897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66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 Spaces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CIE </a:t>
            </a:r>
            <a:r>
              <a:rPr lang="en-CA" sz="2800" dirty="0" smtClean="0">
                <a:solidFill>
                  <a:schemeClr val="bg1"/>
                </a:solidFill>
              </a:rPr>
              <a:t>(International Commission on Illumination)</a:t>
            </a:r>
          </a:p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	</a:t>
            </a:r>
            <a:r>
              <a:rPr lang="en-CA" dirty="0" smtClean="0">
                <a:solidFill>
                  <a:schemeClr val="bg1"/>
                </a:solidFill>
              </a:rPr>
              <a:t>	Basic: XYZ </a:t>
            </a:r>
            <a:r>
              <a:rPr lang="en-CA" sz="2400" dirty="0" smtClean="0">
                <a:solidFill>
                  <a:schemeClr val="bg1"/>
                </a:solidFill>
              </a:rPr>
              <a:t>(1936)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</a:rPr>
              <a:t>		Uniform: LAB </a:t>
            </a:r>
            <a:r>
              <a:rPr lang="en-CA" sz="2400" dirty="0" smtClean="0">
                <a:solidFill>
                  <a:schemeClr val="bg1"/>
                </a:solidFill>
              </a:rPr>
              <a:t>(1976)</a:t>
            </a: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</a:rPr>
              <a:t>		Digital: </a:t>
            </a:r>
            <a:r>
              <a:rPr lang="en-CA" dirty="0" err="1" smtClean="0">
                <a:solidFill>
                  <a:schemeClr val="bg1"/>
                </a:solidFill>
              </a:rPr>
              <a:t>sRGB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C1BF1-F92E-421D-BB11-F321A08789FA}" type="datetime1">
              <a:rPr lang="en-CA" smtClean="0"/>
              <a:t>19/09/2013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18</a:t>
            </a:fld>
            <a:endParaRPr lang="en-CA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4922"/>
            <a:ext cx="7848872" cy="6088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632848" cy="599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944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Experimental Test-Bed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Three OSTD were used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2 Projection based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1 T-OLED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786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60648"/>
            <a:ext cx="3610744" cy="1162050"/>
          </a:xfrm>
        </p:spPr>
        <p:txBody>
          <a:bodyPr>
            <a:normAutofit/>
          </a:bodyPr>
          <a:lstStyle/>
          <a:p>
            <a:r>
              <a:rPr lang="en-CA" sz="4000" cap="all" dirty="0">
                <a:solidFill>
                  <a:schemeClr val="bg1"/>
                </a:solidFill>
                <a:latin typeface="Calibri Light" panose="020F0302020204030204" pitchFamily="34" charset="0"/>
              </a:rPr>
              <a:t>Introduction</a:t>
            </a:r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67544" y="1340768"/>
            <a:ext cx="3008313" cy="4691063"/>
          </a:xfrm>
        </p:spPr>
        <p:txBody>
          <a:bodyPr/>
          <a:lstStyle/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displays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OSTD) allow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users to view digital 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and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physical objects simultaneously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Has its own light source</a:t>
            </a:r>
          </a:p>
          <a:p>
            <a:endParaRPr lang="en-CA" sz="2000" dirty="0">
              <a:solidFill>
                <a:srgbClr val="92D050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ilter external light source</a:t>
            </a:r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1BE7-DF59-42B5-84F0-282A7564A155}" type="datetime1">
              <a:rPr lang="en-CA" smtClean="0"/>
              <a:t>19/09/2013</a:t>
            </a:fld>
            <a:endParaRPr lang="en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687175"/>
              </p:ext>
            </p:extLst>
          </p:nvPr>
        </p:nvGraphicFramePr>
        <p:xfrm>
          <a:off x="3851920" y="764705"/>
          <a:ext cx="2434200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Acrobat Document" r:id="rId4" imgW="2600300" imgH="3381210" progId="AcroExch.Document.11">
                  <p:embed/>
                </p:oleObj>
              </mc:Choice>
              <mc:Fallback>
                <p:oleObj name="Acrobat Document" r:id="rId4" imgW="2600300" imgH="338121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1920" y="764705"/>
                        <a:ext cx="2434200" cy="259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764705"/>
            <a:ext cx="237626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158" y="3904588"/>
            <a:ext cx="4586274" cy="234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1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Projection based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view control film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called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Lumisty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(MFY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2555) was used to create the transparent screen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Two different projectors were used: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Epson 1705 with 2200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lumens</a:t>
            </a: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Epson VS35ow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with 3700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lumens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20</a:t>
            </a:fld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963402"/>
              </p:ext>
            </p:extLst>
          </p:nvPr>
        </p:nvGraphicFramePr>
        <p:xfrm>
          <a:off x="395536" y="1268760"/>
          <a:ext cx="8425557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name="Acrobat Document" r:id="rId4" imgW="17154522" imgH="10020240" progId="AcroExch.Document.11">
                  <p:embed/>
                </p:oleObj>
              </mc:Choice>
              <mc:Fallback>
                <p:oleObj name="Acrobat Document" r:id="rId4" imgW="17154522" imgH="1002024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1268760"/>
                        <a:ext cx="8425557" cy="475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407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T-OLED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21</a:t>
            </a:fld>
            <a:endParaRPr lang="en-CA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42225"/>
              </p:ext>
            </p:extLst>
          </p:nvPr>
        </p:nvGraphicFramePr>
        <p:xfrm>
          <a:off x="2555776" y="1772816"/>
          <a:ext cx="3888432" cy="4139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Acrobat Document" r:id="rId4" imgW="2600300" imgH="3381210" progId="AcroExch.Document.11">
                  <p:embed/>
                </p:oleObj>
              </mc:Choice>
              <mc:Fallback>
                <p:oleObj name="Acrobat Document" r:id="rId4" imgW="2600300" imgH="3381210" progId="AcroExch.Document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772816"/>
                        <a:ext cx="3888432" cy="4139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789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olors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for experiment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BCFA-FF52-4863-8BA8-AE547F03B76F}" type="datetime1">
              <a:rPr lang="en-CA" smtClean="0"/>
              <a:t>19/09/2013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22</a:t>
            </a:fld>
            <a:endParaRPr lang="en-CA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63" y="1628800"/>
            <a:ext cx="3990714" cy="279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27784" y="486916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23 Macbeth chart colors used as background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44476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Picture from Wikipedia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12160" y="3025318"/>
            <a:ext cx="576064" cy="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12160" y="3025318"/>
            <a:ext cx="576064" cy="547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3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Setup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23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New folder\set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9108504" cy="53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75005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5496" y="3758646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325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The Binned Profile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Divides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color space (over 16 million colors) into a smaller set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of </a:t>
            </a:r>
            <a:r>
              <a:rPr lang="en-CA" sz="20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8376 </a:t>
            </a:r>
            <a:r>
              <a:rPr lang="en-CA" sz="2000" dirty="0">
                <a:solidFill>
                  <a:srgbClr val="92D050"/>
                </a:solidFill>
                <a:latin typeface="Calibri Light" panose="020F0302020204030204" pitchFamily="34" charset="0"/>
              </a:rPr>
              <a:t>perceptually different bins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W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e translated the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gamut into the CIE LAB color space and divided it into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bins of 5X5X5</a:t>
            </a:r>
          </a:p>
          <a:p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approach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guaranties all colors inside a bin are within one Just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Noticeable Difference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(1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JND </a:t>
            </a:r>
            <a:r>
              <a:rPr lang="en-CA" sz="1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~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2.3 in Euclidean distance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</a:t>
            </a:r>
          </a:p>
          <a:p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we measured how each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bin is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rendered by each of our three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displays on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a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black background</a:t>
            </a:r>
          </a:p>
          <a:p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Create a look up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table which is </a:t>
            </a:r>
            <a:r>
              <a:rPr lang="en-CA" sz="20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19/09/2013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8133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25</a:t>
            </a:fld>
            <a:endParaRPr lang="en-CA"/>
          </a:p>
        </p:txBody>
      </p:sp>
      <p:pic>
        <p:nvPicPr>
          <p:cNvPr id="17410" name="Picture 2" descr="C:\Users\srikanth\Dropbox\thesis data\template\MSc thsis 2012-03-13\images\New folder\LABAndBinnedL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" y="548680"/>
            <a:ext cx="910351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19672" y="375603"/>
            <a:ext cx="24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colors in LAB space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7984" y="375603"/>
            <a:ext cx="333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8376 Binned representative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580" y="32129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p3700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8693" y="32129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p2200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8264" y="32123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T-OLED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8294" y="375603"/>
            <a:ext cx="3672408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0" y="3212976"/>
            <a:ext cx="9108504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7186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BP Method Color prediction 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8D1E-89DB-46F8-B440-33DA2158B343}" type="datetime1">
              <a:rPr lang="en-CA" smtClean="0"/>
              <a:t>19/09/2013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26</a:t>
            </a:fld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1394709" y="1772816"/>
            <a:ext cx="3096344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ounded Rectangle 3"/>
          <p:cNvSpPr/>
          <p:nvPr/>
        </p:nvSpPr>
        <p:spPr>
          <a:xfrm>
            <a:off x="1709805" y="4135252"/>
            <a:ext cx="2466149" cy="1575067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rgbClr val="C00000">
                    <a:alpha val="30000"/>
                  </a:srgbClr>
                </a:solidFill>
              </a:rPr>
              <a:t>Text</a:t>
            </a:r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64088" y="2474658"/>
            <a:ext cx="399573" cy="3960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444208" y="2474658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5372982" y="3023102"/>
            <a:ext cx="399573" cy="396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6444208" y="3038263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5364088" y="3590704"/>
            <a:ext cx="399573" cy="396044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6444208" y="3605865"/>
            <a:ext cx="399573" cy="396044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5364087" y="4132743"/>
            <a:ext cx="399573" cy="3960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6444208" y="4132743"/>
            <a:ext cx="399573" cy="3960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7867684" y="4773073"/>
            <a:ext cx="720080" cy="79208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5212472" y="4774235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6427970" y="4790983"/>
            <a:ext cx="831621" cy="792089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5066283" y="5725973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Background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5544" y="5725973"/>
            <a:ext cx="1330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Measured </a:t>
            </a:r>
            <a:r>
              <a:rPr lang="en-CA" sz="1400" dirty="0" smtClean="0">
                <a:solidFill>
                  <a:schemeClr val="bg1"/>
                </a:solidFill>
              </a:rPr>
              <a:t>foreground </a:t>
            </a:r>
            <a:r>
              <a:rPr lang="en-CA" sz="1400" dirty="0" smtClean="0">
                <a:solidFill>
                  <a:schemeClr val="bg1"/>
                </a:solidFill>
              </a:rPr>
              <a:t>in </a:t>
            </a:r>
            <a:r>
              <a:rPr lang="en-CA" sz="1400" dirty="0" smtClean="0">
                <a:solidFill>
                  <a:schemeClr val="bg1"/>
                </a:solidFill>
              </a:rPr>
              <a:t>binned </a:t>
            </a:r>
            <a:r>
              <a:rPr lang="en-CA" sz="1400" dirty="0" smtClean="0">
                <a:solidFill>
                  <a:schemeClr val="bg1"/>
                </a:solidFill>
              </a:rPr>
              <a:t>profile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7684" y="5725972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Prediction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20095" y="1952546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F</a:t>
            </a:r>
            <a:r>
              <a:rPr lang="en-CA" sz="1400" dirty="0" smtClean="0">
                <a:solidFill>
                  <a:schemeClr val="bg1"/>
                </a:solidFill>
              </a:rPr>
              <a:t>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17386" y="1844824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</a:t>
            </a:r>
            <a:r>
              <a:rPr lang="en-CA" sz="1400" dirty="0" smtClean="0">
                <a:solidFill>
                  <a:schemeClr val="bg1"/>
                </a:solidFill>
              </a:rPr>
              <a:t>easured </a:t>
            </a:r>
            <a:r>
              <a:rPr lang="en-CA" sz="1400" dirty="0" smtClean="0">
                <a:solidFill>
                  <a:schemeClr val="bg1"/>
                </a:solidFill>
              </a:rPr>
              <a:t>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06341" y="1469874"/>
            <a:ext cx="158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Binned Profile 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9512" y="2086657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Background LCD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19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526E-6 L 2.22222E-6 -0.31491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  <p:bldP spid="14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5" grpId="1" animBg="1"/>
      <p:bldP spid="25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Color Prediction Model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We tested the validity of this method against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/>
              </a:rPr>
              <a:t>Direct Method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Method</a:t>
            </a:r>
          </a:p>
          <a:p>
            <a:pPr marL="457200" lvl="1" indent="0">
              <a:buNone/>
            </a:pP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27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0870-5683-4D36-ACE0-FF074EEEAD48}" type="datetime1">
              <a:rPr lang="en-CA" smtClean="0"/>
              <a:t>19/09/2013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 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Direct Method</a:t>
            </a:r>
            <a:endParaRPr lang="en-CA" dirty="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424936" cy="4896544"/>
          </a:xfrm>
        </p:spPr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Synonymous </a:t>
            </a:r>
            <a:r>
              <a:rPr lang="en-CA" dirty="0">
                <a:solidFill>
                  <a:schemeClr val="bg1"/>
                </a:solidFill>
                <a:latin typeface="Calibri Light"/>
              </a:rPr>
              <a:t>to  </a:t>
            </a:r>
            <a:r>
              <a:rPr lang="en-CA" dirty="0" err="1">
                <a:solidFill>
                  <a:schemeClr val="bg1"/>
                </a:solidFill>
                <a:latin typeface="Calibri Light"/>
              </a:rPr>
              <a:t>Weiland</a:t>
            </a:r>
            <a:r>
              <a:rPr lang="en-CA" dirty="0">
                <a:solidFill>
                  <a:schemeClr val="bg1"/>
                </a:solidFill>
                <a:latin typeface="Calibri Light"/>
              </a:rPr>
              <a:t> et 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al work</a:t>
            </a:r>
          </a:p>
          <a:p>
            <a:endParaRPr lang="en-CA" dirty="0">
              <a:solidFill>
                <a:schemeClr val="bg1"/>
              </a:solidFill>
              <a:latin typeface="Calibri Light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The digital color </a:t>
            </a:r>
            <a:r>
              <a:rPr lang="en-CA" dirty="0">
                <a:solidFill>
                  <a:schemeClr val="bg1"/>
                </a:solidFill>
                <a:latin typeface="Calibri Light"/>
              </a:rPr>
              <a:t>is simply added to the 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background</a:t>
            </a:r>
          </a:p>
          <a:p>
            <a:endParaRPr lang="en-CA" dirty="0">
              <a:solidFill>
                <a:schemeClr val="bg1"/>
              </a:solidFill>
              <a:latin typeface="Calibri Light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It ignores both render and material distortion </a:t>
            </a:r>
            <a:endParaRPr lang="en-CA" dirty="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28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51C9-0F27-4E99-BD91-6F60E5C2CA5B}" type="datetime1">
              <a:rPr lang="en-CA" smtClean="0"/>
              <a:t>19/09/2013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99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94709" y="1772816"/>
            <a:ext cx="3096344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ed Rectangle 5"/>
          <p:cNvSpPr/>
          <p:nvPr/>
        </p:nvSpPr>
        <p:spPr>
          <a:xfrm>
            <a:off x="1709806" y="4135253"/>
            <a:ext cx="2466149" cy="1575067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rgbClr val="C00000">
                    <a:alpha val="30000"/>
                  </a:srgbClr>
                </a:solidFill>
              </a:rPr>
              <a:t>Text</a:t>
            </a:r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Direct Color Prediction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method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080" y="3900811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6467597" y="3900810"/>
            <a:ext cx="831621" cy="7920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7691871" y="3900811"/>
            <a:ext cx="720080" cy="79208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145891" y="4932378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Background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29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6B5B-5874-4ABC-B5E0-B4D83C28867A}" type="datetime1">
              <a:rPr lang="en-CA" smtClean="0"/>
              <a:t>19/09/2013</a:t>
            </a:fld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6305170" y="4932378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91870" y="4932378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prediction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6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526E-6 L 2.22222E-6 -0.31491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763688" y="5714178"/>
            <a:ext cx="5486400" cy="804862"/>
          </a:xfrm>
        </p:spPr>
        <p:txBody>
          <a:bodyPr>
            <a:noAutofit/>
          </a:bodyPr>
          <a:lstStyle/>
          <a:p>
            <a:r>
              <a:rPr lang="en-CA" sz="2400" i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Real world background color affects the displayed contents on the digital display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506" y="5157192"/>
            <a:ext cx="896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Gabbard</a:t>
            </a:r>
            <a:r>
              <a:rPr lang="en-CA" sz="1600" dirty="0">
                <a:solidFill>
                  <a:schemeClr val="bg1"/>
                </a:solidFill>
              </a:rPr>
              <a:t> et </a:t>
            </a:r>
            <a:r>
              <a:rPr lang="en-CA" sz="1600" dirty="0" smtClean="0">
                <a:solidFill>
                  <a:schemeClr val="bg1"/>
                </a:solidFill>
              </a:rPr>
              <a:t>al - </a:t>
            </a:r>
            <a:r>
              <a:rPr lang="en-CA" sz="1600" dirty="0">
                <a:solidFill>
                  <a:schemeClr val="bg1"/>
                </a:solidFill>
              </a:rPr>
              <a:t>More than meets the eye: An engineering </a:t>
            </a:r>
            <a:r>
              <a:rPr lang="en-CA" sz="1600" dirty="0" smtClean="0">
                <a:solidFill>
                  <a:schemeClr val="bg1"/>
                </a:solidFill>
              </a:rPr>
              <a:t>study to </a:t>
            </a:r>
            <a:r>
              <a:rPr lang="en-CA" sz="1600" dirty="0">
                <a:solidFill>
                  <a:schemeClr val="bg1"/>
                </a:solidFill>
              </a:rPr>
              <a:t>empirically examine the blending of real and virtual </a:t>
            </a:r>
            <a:r>
              <a:rPr lang="en-CA" sz="1600" dirty="0" smtClean="0">
                <a:solidFill>
                  <a:schemeClr val="bg1"/>
                </a:solidFill>
              </a:rPr>
              <a:t>color spaces , VR 2010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B76B-B221-42DB-A482-296942A70FD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55094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5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CA" sz="4900" dirty="0" smtClean="0">
                <a:solidFill>
                  <a:schemeClr val="bg1"/>
                </a:solidFill>
                <a:latin typeface="Calibri Light"/>
              </a:rPr>
              <a:t>Chromatic </a:t>
            </a:r>
            <a:r>
              <a:rPr lang="en-CA" sz="4900" dirty="0">
                <a:solidFill>
                  <a:schemeClr val="bg1"/>
                </a:solidFill>
                <a:latin typeface="Calibri Light"/>
              </a:rPr>
              <a:t>Adaptation </a:t>
            </a:r>
            <a:r>
              <a:rPr lang="en-CA" sz="4900" dirty="0" smtClean="0">
                <a:solidFill>
                  <a:schemeClr val="bg1"/>
                </a:solidFill>
                <a:latin typeface="Calibri Light"/>
              </a:rPr>
              <a:t>Transform (CAT)</a:t>
            </a:r>
            <a:endParaRPr lang="en-CA" dirty="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</a:t>
            </a:r>
            <a:r>
              <a:rPr lang="en-CA" dirty="0">
                <a:solidFill>
                  <a:schemeClr val="bg1"/>
                </a:solidFill>
                <a:latin typeface="Calibri Light"/>
              </a:rPr>
              <a:t>are established methods to estimate the colors a display can render based on the brightest white it can emit.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717032"/>
            <a:ext cx="4104456" cy="207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71800" y="6510439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Pictures from </a:t>
            </a:r>
            <a:r>
              <a:rPr lang="en-CA" dirty="0" err="1" smtClean="0">
                <a:solidFill>
                  <a:schemeClr val="bg1"/>
                </a:solidFill>
              </a:rPr>
              <a:t>Lindbloom</a:t>
            </a:r>
            <a:r>
              <a:rPr lang="en-CA" dirty="0" smtClean="0">
                <a:solidFill>
                  <a:schemeClr val="bg1"/>
                </a:solidFill>
              </a:rPr>
              <a:t> website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30</a:t>
            </a:fld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27243-E895-4A0B-888E-FD2A19336C02}" type="datetime1">
              <a:rPr lang="en-CA" smtClean="0"/>
              <a:t>19/09/2013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82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/>
              </a:rPr>
              <a:t>Chromatic Adaptation Transform (CAT)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>
              <a:solidFill>
                <a:schemeClr val="bg1"/>
              </a:solidFill>
              <a:latin typeface="Calibri Light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Bradford</a:t>
            </a:r>
            <a:endParaRPr lang="en-CA" dirty="0">
              <a:solidFill>
                <a:schemeClr val="bg1"/>
              </a:solidFill>
              <a:latin typeface="Calibri Light"/>
            </a:endParaRPr>
          </a:p>
          <a:p>
            <a:r>
              <a:rPr lang="en-CA" dirty="0">
                <a:solidFill>
                  <a:schemeClr val="bg1"/>
                </a:solidFill>
                <a:latin typeface="Calibri Light"/>
              </a:rPr>
              <a:t>Von </a:t>
            </a:r>
            <a:r>
              <a:rPr lang="en-CA" dirty="0" err="1">
                <a:solidFill>
                  <a:schemeClr val="bg1"/>
                </a:solidFill>
                <a:latin typeface="Calibri Light"/>
              </a:rPr>
              <a:t>Kries</a:t>
            </a:r>
            <a:r>
              <a:rPr lang="en-CA" dirty="0">
                <a:solidFill>
                  <a:schemeClr val="bg1"/>
                </a:solidFill>
                <a:latin typeface="Calibri Light"/>
              </a:rPr>
              <a:t> 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XYZ Scaling</a:t>
            </a:r>
            <a:endParaRPr lang="en-CA" dirty="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84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Method</a:t>
            </a:r>
            <a:endParaRPr lang="en-CA" dirty="0">
              <a:latin typeface="Calibri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94709" y="1772816"/>
            <a:ext cx="3096344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ounded Rectangle 3"/>
          <p:cNvSpPr/>
          <p:nvPr/>
        </p:nvSpPr>
        <p:spPr>
          <a:xfrm>
            <a:off x="1709806" y="4135253"/>
            <a:ext cx="2466149" cy="1575067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rgbClr val="C00000">
                    <a:alpha val="30000"/>
                  </a:srgbClr>
                </a:solidFill>
              </a:rPr>
              <a:t>Text</a:t>
            </a:r>
            <a:endParaRPr lang="en-CA" dirty="0">
              <a:solidFill>
                <a:srgbClr val="C00000">
                  <a:alpha val="30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5842" y="3900811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6486791" y="3900814"/>
            <a:ext cx="821513" cy="792083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7931053" y="3899652"/>
            <a:ext cx="720080" cy="79208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292080" y="1988840"/>
            <a:ext cx="831621" cy="792089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7579630" y="1988839"/>
            <a:ext cx="831621" cy="792089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32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275842" y="1988840"/>
            <a:ext cx="831621" cy="792089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7563392" y="1988839"/>
            <a:ext cx="831621" cy="792089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275841" y="3900814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54DAC-0200-48D8-BEE3-1B056F38EA77}" type="datetime1">
              <a:rPr lang="en-CA" smtClean="0"/>
              <a:t>19/09/2013</a:t>
            </a:fld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5145891" y="4932378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Background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5170" y="4932378"/>
            <a:ext cx="150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C</a:t>
            </a:r>
            <a:r>
              <a:rPr lang="en-CA" sz="1400" dirty="0" smtClean="0">
                <a:solidFill>
                  <a:schemeClr val="bg1"/>
                </a:solidFill>
              </a:rPr>
              <a:t>AT transformed 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87962" y="4918730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prediction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00965" y="1232178"/>
            <a:ext cx="1156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C</a:t>
            </a:r>
            <a:r>
              <a:rPr lang="en-CA" sz="1400" dirty="0" smtClean="0">
                <a:solidFill>
                  <a:schemeClr val="bg1"/>
                </a:solidFill>
              </a:rPr>
              <a:t>AT transformed 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13415" y="1447621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Foreground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5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526E-6 L 2.22222E-6 -0.31491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6" grpId="0" animBg="1"/>
      <p:bldP spid="6" grpId="1" animBg="1"/>
      <p:bldP spid="7" grpId="0" animBg="1"/>
      <p:bldP spid="7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 Configuration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19/09/2013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33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bgcon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24744"/>
            <a:ext cx="6299223" cy="547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20122" y="3356992"/>
            <a:ext cx="201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Plain Configuration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1255" y="6093296"/>
            <a:ext cx="238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Adjusted Configuration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731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Material Distortion Function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19/09/2013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34</a:t>
            </a:fld>
            <a:endParaRPr lang="en-CA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" y="1700808"/>
            <a:ext cx="9119547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92080" y="133879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T-OLED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1331476"/>
            <a:ext cx="927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err="1" smtClean="0">
                <a:solidFill>
                  <a:schemeClr val="bg1"/>
                </a:solidFill>
              </a:rPr>
              <a:t>Lumisty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84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Data Collection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blends measured: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23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Bg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 , 838 random digital colors</a:t>
            </a: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23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838 =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19,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274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blend measurements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per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display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19,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274 X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3 =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57, 822 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blend predictions :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Display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method (5 methods), background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configuration(2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configurations) and display (3 displays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</a:t>
            </a: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5 X 2 X 3 X 23X 838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= 578,220.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Euclidean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distance in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LAB color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space between each </a:t>
            </a:r>
            <a:r>
              <a:rPr lang="en-CA" dirty="0">
                <a:solidFill>
                  <a:schemeClr val="accent2"/>
                </a:solidFill>
                <a:latin typeface="Calibri Light" panose="020F0302020204030204" pitchFamily="34" charset="0"/>
              </a:rPr>
              <a:t>prediction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and </a:t>
            </a:r>
            <a:r>
              <a:rPr lang="en-CA" dirty="0">
                <a:solidFill>
                  <a:schemeClr val="accent2"/>
                </a:solidFill>
                <a:latin typeface="Calibri Light" panose="020F0302020204030204" pitchFamily="34" charset="0"/>
              </a:rPr>
              <a:t>the actual </a:t>
            </a:r>
            <a:r>
              <a:rPr lang="en-CA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measurement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gave the prediction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error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19/09/2013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2111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36</a:t>
            </a:fld>
            <a:endParaRPr lang="en-CA"/>
          </a:p>
        </p:txBody>
      </p:sp>
      <p:pic>
        <p:nvPicPr>
          <p:cNvPr id="16387" name="Picture 3" descr="C:\see-through-project\gt\STColorCorrection\Docs\VRST 2013\PredictionSingleResu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5" y="1340768"/>
            <a:ext cx="7835861" cy="46045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2" descr="C:\see-through-project\gt\STColorCorrection\Docs\VRST 2013\Prediction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672"/>
            <a:ext cx="9144000" cy="604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92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Quantitative analysis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37</a:t>
            </a:fld>
            <a:endParaRPr lang="en-CA"/>
          </a:p>
        </p:txBody>
      </p:sp>
      <p:pic>
        <p:nvPicPr>
          <p:cNvPr id="17410" name="Picture 2" descr="C:\see-through-project\gt\STColorCorrection\Docs\VRST 2013\PredictionResultsAn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03" y="1412776"/>
            <a:ext cx="7604125" cy="454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1619672" y="1628800"/>
            <a:ext cx="3312368" cy="35283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057046" y="1641585"/>
            <a:ext cx="3312368" cy="35283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2946039" y="6052646"/>
            <a:ext cx="398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69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Correction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developed a color correction algorithm based on BP method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Input to this algorithm is  BP of that OSTD, Desired foreground color, Background Color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21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8D1E-89DB-46F8-B440-33DA2158B343}" type="datetime1">
              <a:rPr lang="en-CA" smtClean="0"/>
              <a:t>19/09/2013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39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93643" y="3059056"/>
            <a:ext cx="399573" cy="3960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4973763" y="3059056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902537" y="3607500"/>
            <a:ext cx="399573" cy="396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4973763" y="3622661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3893643" y="4175102"/>
            <a:ext cx="399573" cy="396044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4973763" y="4190263"/>
            <a:ext cx="399573" cy="396044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3893642" y="4717141"/>
            <a:ext cx="399573" cy="3960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4973763" y="4717141"/>
            <a:ext cx="399573" cy="3960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/>
          <p:cNvSpPr txBox="1"/>
          <p:nvPr/>
        </p:nvSpPr>
        <p:spPr>
          <a:xfrm>
            <a:off x="3490468" y="2536943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F</a:t>
            </a:r>
            <a:r>
              <a:rPr lang="en-CA" sz="1400" dirty="0" smtClean="0">
                <a:solidFill>
                  <a:schemeClr val="bg1"/>
                </a:solidFill>
              </a:rPr>
              <a:t>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6941" y="2429222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</a:t>
            </a:r>
            <a:r>
              <a:rPr lang="en-CA" sz="1400" dirty="0" smtClean="0">
                <a:solidFill>
                  <a:schemeClr val="bg1"/>
                </a:solidFill>
              </a:rPr>
              <a:t>easured </a:t>
            </a:r>
            <a:r>
              <a:rPr lang="en-CA" sz="1400" dirty="0" smtClean="0">
                <a:solidFill>
                  <a:schemeClr val="bg1"/>
                </a:solidFill>
              </a:rPr>
              <a:t>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35896" y="2054272"/>
            <a:ext cx="158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Binned Profile 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80390" y="197768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Step 1: Foreground Look up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47664" y="3212976"/>
            <a:ext cx="792088" cy="790568"/>
          </a:xfrm>
          <a:prstGeom prst="rect">
            <a:avLst/>
          </a:prstGeom>
          <a:solidFill>
            <a:srgbClr val="AE7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/>
          <p:cNvSpPr txBox="1"/>
          <p:nvPr/>
        </p:nvSpPr>
        <p:spPr>
          <a:xfrm>
            <a:off x="1060523" y="2818853"/>
            <a:ext cx="176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  Desired 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99792" y="3622661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652120" y="3622661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876255" y="3179544"/>
            <a:ext cx="792088" cy="855911"/>
          </a:xfrm>
          <a:prstGeom prst="rect">
            <a:avLst/>
          </a:prstGeom>
          <a:solidFill>
            <a:srgbClr val="4F22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/>
          <p:cNvSpPr txBox="1"/>
          <p:nvPr/>
        </p:nvSpPr>
        <p:spPr>
          <a:xfrm>
            <a:off x="6389115" y="2815481"/>
            <a:ext cx="176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Foreground to show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99573" y="5949280"/>
            <a:ext cx="399573" cy="396044"/>
          </a:xfrm>
          <a:prstGeom prst="rect">
            <a:avLst/>
          </a:prstGeom>
          <a:solidFill>
            <a:srgbClr val="AE78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4973763" y="5949280"/>
            <a:ext cx="399573" cy="396044"/>
          </a:xfrm>
          <a:prstGeom prst="rect">
            <a:avLst/>
          </a:prstGeom>
          <a:solidFill>
            <a:srgbClr val="4F22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/>
          <p:cNvSpPr/>
          <p:nvPr/>
        </p:nvSpPr>
        <p:spPr>
          <a:xfrm flipV="1">
            <a:off x="4067944" y="5353252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 flipV="1">
            <a:off x="4067944" y="568753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 flipV="1">
            <a:off x="5148064" y="5353252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 flipV="1">
            <a:off x="5148064" y="568753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385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8" grpId="0" animBg="1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0BA87-3761-400C-BE23-505F853DE660}" type="datetime1">
              <a:rPr lang="en-CA" smtClean="0"/>
              <a:t>19/09/2013</a:t>
            </a:fld>
            <a:endParaRPr lang="en-CA"/>
          </a:p>
        </p:txBody>
      </p:sp>
      <p:pic>
        <p:nvPicPr>
          <p:cNvPr id="3077" name="Picture 5" descr="C:\Users\srikanth\Dropbox\thesis data\template\MSc thsis 2012-03-13\images\New folder\bitm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344498" cy="44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2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8D1E-89DB-46F8-B440-33DA2158B343}" type="datetime1">
              <a:rPr lang="en-CA" smtClean="0"/>
              <a:t>19/09/2013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40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21635" y="2383731"/>
            <a:ext cx="399573" cy="3960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4901755" y="2383731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830529" y="2932175"/>
            <a:ext cx="399573" cy="396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4901755" y="2947336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3821635" y="3499777"/>
            <a:ext cx="399573" cy="396044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4901755" y="3514938"/>
            <a:ext cx="399573" cy="396044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3821634" y="4041816"/>
            <a:ext cx="399573" cy="3960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4901755" y="4041816"/>
            <a:ext cx="399573" cy="3960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1043608" y="2536131"/>
            <a:ext cx="8640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/>
          <p:cNvSpPr txBox="1"/>
          <p:nvPr/>
        </p:nvSpPr>
        <p:spPr>
          <a:xfrm>
            <a:off x="897419" y="3487869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Adjusted </a:t>
            </a:r>
            <a:r>
              <a:rPr lang="en-CA" sz="1400" dirty="0" smtClean="0">
                <a:solidFill>
                  <a:schemeClr val="bg1"/>
                </a:solidFill>
              </a:rPr>
              <a:t>Background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72200" y="1861618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Prediction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77642" y="1903063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F</a:t>
            </a:r>
            <a:r>
              <a:rPr lang="en-CA" sz="1400" dirty="0" smtClean="0">
                <a:solidFill>
                  <a:schemeClr val="bg1"/>
                </a:solidFill>
              </a:rPr>
              <a:t>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74933" y="1753897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</a:t>
            </a:r>
            <a:r>
              <a:rPr lang="en-CA" sz="1400" dirty="0" smtClean="0">
                <a:solidFill>
                  <a:schemeClr val="bg1"/>
                </a:solidFill>
              </a:rPr>
              <a:t>easured </a:t>
            </a:r>
            <a:r>
              <a:rPr lang="en-CA" sz="1400" dirty="0" smtClean="0">
                <a:solidFill>
                  <a:schemeClr val="bg1"/>
                </a:solidFill>
              </a:rPr>
              <a:t>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3888" y="1378947"/>
            <a:ext cx="158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Binned Profile 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80390" y="197768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Step 2: Color Blend Prediction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Plus 7"/>
          <p:cNvSpPr/>
          <p:nvPr/>
        </p:nvSpPr>
        <p:spPr>
          <a:xfrm>
            <a:off x="2627784" y="2753845"/>
            <a:ext cx="504056" cy="540533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6583807" y="2383731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6583807" y="2947336"/>
            <a:ext cx="399573" cy="396044"/>
          </a:xfrm>
          <a:prstGeom prst="rect">
            <a:avLst/>
          </a:prstGeom>
          <a:solidFill>
            <a:srgbClr val="276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6583807" y="3514938"/>
            <a:ext cx="399573" cy="396044"/>
          </a:xfrm>
          <a:prstGeom prst="rect">
            <a:avLst/>
          </a:prstGeom>
          <a:solidFill>
            <a:srgbClr val="4F22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6583807" y="4041816"/>
            <a:ext cx="399573" cy="396044"/>
          </a:xfrm>
          <a:prstGeom prst="rect">
            <a:avLst/>
          </a:prstGeom>
          <a:solidFill>
            <a:srgbClr val="80FB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 flipV="1">
            <a:off x="3995936" y="4725144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 flipV="1">
            <a:off x="3995936" y="505942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 flipV="1">
            <a:off x="5076056" y="4725144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 flipV="1">
            <a:off x="5076056" y="505942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 flipV="1">
            <a:off x="6758529" y="4725144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 flipV="1">
            <a:off x="6758529" y="505942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2173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/>
      <p:bldP spid="32" grpId="0"/>
      <p:bldP spid="35" grpId="0" animBg="1"/>
      <p:bldP spid="36" grpId="0" animBg="1"/>
      <p:bldP spid="37" grpId="0" animBg="1"/>
      <p:bldP spid="38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8D1E-89DB-46F8-B440-33DA2158B343}" type="datetime1">
              <a:rPr lang="en-CA" smtClean="0"/>
              <a:t>19/09/2013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41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197607" y="2650958"/>
            <a:ext cx="399573" cy="3960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277727" y="2650958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206501" y="3199402"/>
            <a:ext cx="399573" cy="396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2277727" y="3214563"/>
            <a:ext cx="399573" cy="39604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197607" y="3767004"/>
            <a:ext cx="399573" cy="396044"/>
          </a:xfrm>
          <a:prstGeom prst="rect">
            <a:avLst/>
          </a:prstGeom>
          <a:solidFill>
            <a:srgbClr val="F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2277727" y="3782165"/>
            <a:ext cx="399573" cy="396044"/>
          </a:xfrm>
          <a:prstGeom prst="rect">
            <a:avLst/>
          </a:prstGeom>
          <a:solidFill>
            <a:srgbClr val="8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1197606" y="4309043"/>
            <a:ext cx="399573" cy="3960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2277727" y="4309043"/>
            <a:ext cx="399573" cy="3960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/>
          <p:cNvSpPr txBox="1"/>
          <p:nvPr/>
        </p:nvSpPr>
        <p:spPr>
          <a:xfrm>
            <a:off x="3748172" y="2128845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Prediction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3614" y="2170290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F</a:t>
            </a:r>
            <a:r>
              <a:rPr lang="en-CA" sz="1400" dirty="0" smtClean="0">
                <a:solidFill>
                  <a:schemeClr val="bg1"/>
                </a:solidFill>
              </a:rPr>
              <a:t>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50905" y="2021124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 </a:t>
            </a:r>
            <a:r>
              <a:rPr lang="en-CA" sz="1400" dirty="0">
                <a:solidFill>
                  <a:schemeClr val="bg1"/>
                </a:solidFill>
              </a:rPr>
              <a:t>M</a:t>
            </a:r>
            <a:r>
              <a:rPr lang="en-CA" sz="1400" dirty="0" smtClean="0">
                <a:solidFill>
                  <a:schemeClr val="bg1"/>
                </a:solidFill>
              </a:rPr>
              <a:t>easured </a:t>
            </a:r>
            <a:r>
              <a:rPr lang="en-CA" sz="1400" dirty="0" smtClean="0">
                <a:solidFill>
                  <a:schemeClr val="bg1"/>
                </a:solidFill>
              </a:rPr>
              <a:t>foreground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9860" y="1646174"/>
            <a:ext cx="158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Binned Profile 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80390" y="197768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Step 3:Prediction Comparison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59779" y="2650958"/>
            <a:ext cx="366629" cy="396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/>
          <p:cNvSpPr/>
          <p:nvPr/>
        </p:nvSpPr>
        <p:spPr>
          <a:xfrm>
            <a:off x="3959779" y="3214563"/>
            <a:ext cx="399573" cy="396044"/>
          </a:xfrm>
          <a:prstGeom prst="rect">
            <a:avLst/>
          </a:prstGeom>
          <a:solidFill>
            <a:srgbClr val="276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3959779" y="3782165"/>
            <a:ext cx="399573" cy="396044"/>
          </a:xfrm>
          <a:prstGeom prst="rect">
            <a:avLst/>
          </a:prstGeom>
          <a:solidFill>
            <a:srgbClr val="4F22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>
            <a:off x="3959779" y="4309043"/>
            <a:ext cx="399573" cy="396044"/>
          </a:xfrm>
          <a:prstGeom prst="rect">
            <a:avLst/>
          </a:prstGeom>
          <a:solidFill>
            <a:srgbClr val="80FB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 flipV="1">
            <a:off x="1371908" y="499237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 flipV="1">
            <a:off x="1371908" y="532665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 flipV="1">
            <a:off x="2452028" y="499237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 flipV="1">
            <a:off x="2452028" y="532665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/>
          <p:cNvSpPr/>
          <p:nvPr/>
        </p:nvSpPr>
        <p:spPr>
          <a:xfrm flipV="1">
            <a:off x="4134501" y="499237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 flipV="1">
            <a:off x="4134501" y="532665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6821163" y="3049237"/>
            <a:ext cx="792088" cy="855911"/>
          </a:xfrm>
          <a:prstGeom prst="rect">
            <a:avLst/>
          </a:prstGeom>
          <a:solidFill>
            <a:srgbClr val="4F22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/>
          <p:cNvSpPr txBox="1"/>
          <p:nvPr/>
        </p:nvSpPr>
        <p:spPr>
          <a:xfrm>
            <a:off x="6334023" y="2685174"/>
            <a:ext cx="1766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bg1"/>
                </a:solidFill>
              </a:rPr>
              <a:t>Foreground to show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50091" y="329729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Difference in LAB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700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4" grpId="0" animBg="1"/>
      <p:bldP spid="32" grpId="0"/>
      <p:bldP spid="33" grpId="0"/>
      <p:bldP spid="26" grpId="0"/>
      <p:bldP spid="37" grpId="1" animBg="1"/>
      <p:bldP spid="39" grpId="0" animBg="1"/>
      <p:bldP spid="40" grpId="0" animBg="1"/>
      <p:bldP spid="41" grpId="0" animBg="1"/>
      <p:bldP spid="42" grpId="0" animBg="1"/>
      <p:bldP spid="30" grpId="0" animBg="1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Data Collection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23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ColorCheck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chart’s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adjusted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200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random display colors for each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</a:t>
            </a:r>
          </a:p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23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X 200X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3 =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13, 800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Euclidean distance in LAB color space between each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desired </a:t>
            </a:r>
            <a:r>
              <a:rPr lang="en-CA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foreground measured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and </a:t>
            </a:r>
            <a:r>
              <a:rPr lang="en-CA" dirty="0">
                <a:solidFill>
                  <a:schemeClr val="accent2"/>
                </a:solidFill>
                <a:latin typeface="Calibri Light" panose="020F0302020204030204" pitchFamily="34" charset="0"/>
              </a:rPr>
              <a:t>the actual measurement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gave the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error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19/09/2013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728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43</a:t>
            </a:fld>
            <a:endParaRPr lang="en-CA"/>
          </a:p>
        </p:txBody>
      </p:sp>
      <p:pic>
        <p:nvPicPr>
          <p:cNvPr id="18434" name="Picture 2" descr="C:\see-through-project\gt\STColorCorrection\Docs\VRST 2013\CorrectionGeneralResul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4664"/>
            <a:ext cx="5993635" cy="601142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140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Analysis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10 groups: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colors(L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&lt; 50), light colors (L &gt;= 50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 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and light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neutrals</a:t>
            </a:r>
          </a:p>
          <a:p>
            <a:pPr lvl="1"/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6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chromatic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regions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44</a:t>
            </a:fld>
            <a:endParaRPr lang="en-CA"/>
          </a:p>
        </p:txBody>
      </p:sp>
      <p:pic>
        <p:nvPicPr>
          <p:cNvPr id="19458" name="Picture 2" descr="C:\see-through-project\gt\STColorCorrection\Docs\VRST 2013\ColorReg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136904" cy="338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see-through-project\gt\STColorCorrection\Docs\VRST 2013\New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085184"/>
            <a:ext cx="5222875" cy="1371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2195736" y="4709854"/>
            <a:ext cx="146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Low Intensity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8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45</a:t>
            </a:fld>
            <a:endParaRPr lang="en-CA"/>
          </a:p>
        </p:txBody>
      </p:sp>
      <p:pic>
        <p:nvPicPr>
          <p:cNvPr id="20482" name="Picture 2" descr="C:\Users\srikanth\Dropbox\thesis data\template\MSc thsis 2012-03-13\images\Lig&amp;dra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26022"/>
            <a:ext cx="3609950" cy="64658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2955826" y="3212976"/>
            <a:ext cx="3384376" cy="3378920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5292080" y="620688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5364088" y="2204864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3543215" y="621043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3707904" y="2276872"/>
            <a:ext cx="576064" cy="5760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5948536" y="1082215"/>
            <a:ext cx="288032" cy="288032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4860032" y="476672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3903255" y="441023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3275856" y="2024844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80FB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/>
          <p:cNvSpPr/>
          <p:nvPr/>
        </p:nvSpPr>
        <p:spPr>
          <a:xfrm>
            <a:off x="5732512" y="2759224"/>
            <a:ext cx="432048" cy="3600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450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Quantitative Analysis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46</a:t>
            </a:fld>
            <a:endParaRPr lang="en-CA"/>
          </a:p>
        </p:txBody>
      </p:sp>
      <p:pic>
        <p:nvPicPr>
          <p:cNvPr id="21506" name="Picture 2" descr="C:\see-through-project\gt\STColorCorrection\Docs\VRST 2013\CorrectionResultsAN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5" y="1860848"/>
            <a:ext cx="9125744" cy="39474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6228184" y="4509120"/>
            <a:ext cx="14401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9792" y="6044279"/>
            <a:ext cx="398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666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Research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Implication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218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Practical Applicability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of camera to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capture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the background?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How to capture account for the Material Distortion?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48</a:t>
            </a:fld>
            <a:endParaRPr lang="en-CA"/>
          </a:p>
        </p:txBody>
      </p:sp>
      <p:pic>
        <p:nvPicPr>
          <p:cNvPr id="22530" name="Picture 2" descr="C:\see-through-project\gt\STColorCorrection\Docs\VRST 2013\Lpr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84508"/>
            <a:ext cx="3168352" cy="280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441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Display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Is smaller display profile better?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Should the OSTD rescue the intensity of the BG?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1753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124744"/>
            <a:ext cx="473288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19" y="2852936"/>
            <a:ext cx="4007197" cy="239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61929" y="5390159"/>
            <a:ext cx="5763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 Kerr et </a:t>
            </a:r>
            <a:r>
              <a:rPr lang="en-CA" sz="1600" dirty="0">
                <a:solidFill>
                  <a:schemeClr val="bg1"/>
                </a:solidFill>
              </a:rPr>
              <a:t>al :Wearable mobile augmented reality: evaluating outdoor</a:t>
            </a:r>
          </a:p>
          <a:p>
            <a:r>
              <a:rPr lang="en-CA" sz="1600" dirty="0">
                <a:solidFill>
                  <a:schemeClr val="bg1"/>
                </a:solidFill>
              </a:rPr>
              <a:t>user experience. VRCAI ’11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584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Usability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2C63-1366-4782-BDCA-5C77108C09DD}" type="datetime1">
              <a:rPr lang="en-CA" smtClean="0"/>
              <a:t>19/09/2013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16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Design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light neutral colors for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 that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needs to be preserved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best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hue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is needed, designers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can use light colors in the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CyanBlue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region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 should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be avoided for text and color-encoded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age of color themes based on the background will be wise 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167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Future Work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6604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. Juan David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.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. David R.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Spl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 thanks to </a:t>
            </a:r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Jango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Guo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NSERC and peers at HCI lab In university of Manitoba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4638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Thank you, Questions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Presented by,</a:t>
            </a:r>
          </a:p>
          <a:p>
            <a:r>
              <a:rPr lang="en-CA" dirty="0" err="1" smtClean="0"/>
              <a:t>Srikanth</a:t>
            </a:r>
            <a:r>
              <a:rPr lang="en-CA" dirty="0" smtClean="0"/>
              <a:t> </a:t>
            </a:r>
            <a:r>
              <a:rPr lang="en-CA" dirty="0" err="1" smtClean="0"/>
              <a:t>Kirshnamachari</a:t>
            </a:r>
            <a:r>
              <a:rPr lang="en-CA" dirty="0" smtClean="0"/>
              <a:t> </a:t>
            </a:r>
            <a:r>
              <a:rPr lang="en-CA" dirty="0" err="1" smtClean="0"/>
              <a:t>Sridharan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1392-CB73-4821-A7DF-A1061A519832}" type="datetime1">
              <a:rPr lang="en-CA" smtClean="0"/>
              <a:t>19/09/2013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72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Annexure</a:t>
            </a:r>
            <a:br>
              <a:rPr lang="en-CA" dirty="0" smtClean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47D-AD13-458F-B9B9-57C6F9E40659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549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55</a:t>
            </a:fld>
            <a:endParaRPr lang="en-CA"/>
          </a:p>
        </p:txBody>
      </p:sp>
      <p:pic>
        <p:nvPicPr>
          <p:cNvPr id="24578" name="Picture 2" descr="C:\see-through-project\gt\STColorCorrection\Docs\VRST 2013\compeastion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21" y="332656"/>
            <a:ext cx="8020845" cy="627217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67894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47D-AD13-458F-B9B9-57C6F9E40659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56</a:t>
            </a:fld>
            <a:endParaRPr lang="en-CA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887475"/>
              </p:ext>
            </p:extLst>
          </p:nvPr>
        </p:nvGraphicFramePr>
        <p:xfrm>
          <a:off x="2123728" y="1556792"/>
          <a:ext cx="50244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Acrobat Document" r:id="rId3" imgW="18078377" imgH="14620770" progId="AcroExch.Document.11">
                  <p:embed/>
                </p:oleObj>
              </mc:Choice>
              <mc:Fallback>
                <p:oleObj name="Acrobat Document" r:id="rId3" imgW="18078377" imgH="146207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3728" y="1556792"/>
                        <a:ext cx="502443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637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Just Noticeable Difference 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57</a:t>
            </a:fld>
            <a:endParaRPr lang="en-CA"/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01634"/>
            <a:ext cx="5400600" cy="461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9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</a:rPr>
              <a:t>Spaces Derivation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69" y="1148915"/>
            <a:ext cx="2267143" cy="246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63" y="4309719"/>
            <a:ext cx="1481138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524249"/>
            <a:ext cx="1801319" cy="1035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524249"/>
            <a:ext cx="1592450" cy="1194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>
            <a:endCxn id="4" idx="0"/>
          </p:cNvCxnSpPr>
          <p:nvPr/>
        </p:nvCxnSpPr>
        <p:spPr>
          <a:xfrm flipH="1">
            <a:off x="1517432" y="3445623"/>
            <a:ext cx="2211759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39601" y="3501008"/>
            <a:ext cx="2112719" cy="10232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79736" y="3573016"/>
            <a:ext cx="120256" cy="951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24128" y="2060848"/>
            <a:ext cx="52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XYZ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5949280"/>
            <a:ext cx="55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LUV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9736" y="594928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LAB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72480" y="5949280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</a:rPr>
              <a:t>sRGB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9712" y="6510439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Pictures from </a:t>
            </a:r>
            <a:r>
              <a:rPr lang="en-CA" dirty="0" err="1" smtClean="0">
                <a:solidFill>
                  <a:schemeClr val="bg1"/>
                </a:solidFill>
              </a:rPr>
              <a:t>Lindbloom’s</a:t>
            </a:r>
            <a:r>
              <a:rPr lang="en-CA" dirty="0" smtClean="0">
                <a:solidFill>
                  <a:schemeClr val="bg1"/>
                </a:solidFill>
              </a:rPr>
              <a:t> website and </a:t>
            </a:r>
            <a:r>
              <a:rPr lang="en-CA" dirty="0" err="1" smtClean="0">
                <a:solidFill>
                  <a:schemeClr val="bg1"/>
                </a:solidFill>
              </a:rPr>
              <a:t>wikipedia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DC99-83D0-44A0-BCD2-8C850C008D4F}" type="datetime1">
              <a:rPr lang="en-CA" smtClean="0"/>
              <a:t>19/09/2013</a:t>
            </a:fld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502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711200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Based Solutions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6</a:t>
            </a:fld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2C63-1366-4782-BDCA-5C77108C09DD}" type="datetime1">
              <a:rPr lang="en-CA" smtClean="0"/>
              <a:t>19/09/2013</a:t>
            </a:fld>
            <a:endParaRPr lang="en-C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5" y="3199897"/>
            <a:ext cx="3510863" cy="263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04" y="3186750"/>
            <a:ext cx="3528392" cy="26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50352" y="5852647"/>
            <a:ext cx="665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Tanaka et al,  </a:t>
            </a:r>
            <a:r>
              <a:rPr lang="en-CA" sz="1600" dirty="0">
                <a:solidFill>
                  <a:schemeClr val="bg1"/>
                </a:solidFill>
              </a:rPr>
              <a:t>An information layout method for an </a:t>
            </a:r>
            <a:r>
              <a:rPr lang="en-CA" sz="1600" dirty="0" smtClean="0">
                <a:solidFill>
                  <a:schemeClr val="bg1"/>
                </a:solidFill>
              </a:rPr>
              <a:t>optical see-through </a:t>
            </a:r>
            <a:r>
              <a:rPr lang="en-CA" sz="1600" dirty="0">
                <a:solidFill>
                  <a:schemeClr val="bg1"/>
                </a:solidFill>
              </a:rPr>
              <a:t>head mounted display focusing on the </a:t>
            </a:r>
            <a:r>
              <a:rPr lang="en-CA" sz="1600" dirty="0" smtClean="0">
                <a:solidFill>
                  <a:schemeClr val="bg1"/>
                </a:solidFill>
              </a:rPr>
              <a:t>view ability. ISMAR 08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805908"/>
            <a:ext cx="28289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Hardware Based Solution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2501" y="6181694"/>
            <a:ext cx="2133600" cy="365125"/>
          </a:xfrm>
        </p:spPr>
        <p:txBody>
          <a:bodyPr/>
          <a:lstStyle/>
          <a:p>
            <a:fld id="{E75CD6C6-4B77-4155-8C73-5C3F52CDCE15}" type="datetime1">
              <a:rPr lang="en-CA" smtClean="0"/>
              <a:t>19/09/2013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7</a:t>
            </a:fld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281549" y="5544549"/>
            <a:ext cx="6724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Kiyokawa</a:t>
            </a:r>
            <a:r>
              <a:rPr lang="en-CA" sz="1600" dirty="0" smtClean="0">
                <a:solidFill>
                  <a:schemeClr val="bg1"/>
                </a:solidFill>
              </a:rPr>
              <a:t> et al</a:t>
            </a:r>
            <a:r>
              <a:rPr lang="en-CA" sz="1600" dirty="0">
                <a:solidFill>
                  <a:schemeClr val="bg1"/>
                </a:solidFill>
              </a:rPr>
              <a:t>, An Occlusion-Capable Optical See-through Head Mount Display</a:t>
            </a:r>
          </a:p>
          <a:p>
            <a:r>
              <a:rPr lang="en-CA" sz="1600" dirty="0">
                <a:solidFill>
                  <a:schemeClr val="bg1"/>
                </a:solidFill>
              </a:rPr>
              <a:t>for Supporting Co-located Collaboration</a:t>
            </a:r>
            <a:r>
              <a:rPr lang="en-CA" sz="1600" dirty="0" smtClean="0">
                <a:solidFill>
                  <a:schemeClr val="bg1"/>
                </a:solidFill>
              </a:rPr>
              <a:t>. ISMAR 2003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40" y="1234151"/>
            <a:ext cx="6516568" cy="4295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01" y="1191273"/>
            <a:ext cx="3901461" cy="440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68" y="1594927"/>
            <a:ext cx="3535940" cy="346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72072"/>
            <a:ext cx="3795976" cy="370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422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How We differ ?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853136"/>
          </a:xfrm>
        </p:spPr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aim not to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change the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location of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UI elements </a:t>
            </a:r>
          </a:p>
          <a:p>
            <a:pPr marL="457200" lvl="1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or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Add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new hardware components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wanted to manipulate the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shown by the display; an approach known as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Color Correction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19/09/2013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25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Correction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Involves in the system </a:t>
            </a:r>
            <a:r>
              <a:rPr lang="en-CA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finding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an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alternate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digital 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which, upon </a:t>
            </a:r>
            <a:r>
              <a:rPr lang="en-CA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blending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with the background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comes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closer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to the desired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digital color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19/09/2013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66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9673</TotalTime>
  <Words>2248</Words>
  <Application>Microsoft Office PowerPoint</Application>
  <PresentationFormat>On-screen Show (4:3)</PresentationFormat>
  <Paragraphs>506</Paragraphs>
  <Slides>58</Slides>
  <Notes>21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Office Theme</vt:lpstr>
      <vt:lpstr>Acrobat Document</vt:lpstr>
      <vt:lpstr>Adobe Acrobat Document</vt:lpstr>
      <vt:lpstr>Color Correction for Optical See-Through Displays Using Display Color Profiles</vt:lpstr>
      <vt:lpstr>Introduction </vt:lpstr>
      <vt:lpstr>PowerPoint Presentation</vt:lpstr>
      <vt:lpstr>PowerPoint Presentation</vt:lpstr>
      <vt:lpstr>PowerPoint Presentation</vt:lpstr>
      <vt:lpstr>PowerPoint Presentation</vt:lpstr>
      <vt:lpstr>Hardware Based Solution</vt:lpstr>
      <vt:lpstr>How We differ ?</vt:lpstr>
      <vt:lpstr>Color Correction</vt:lpstr>
      <vt:lpstr>Background</vt:lpstr>
      <vt:lpstr>Color Blending</vt:lpstr>
      <vt:lpstr>Color Blending Model</vt:lpstr>
      <vt:lpstr>Color Blending Model</vt:lpstr>
      <vt:lpstr>Contribution</vt:lpstr>
      <vt:lpstr>PowerPoint Presentation</vt:lpstr>
      <vt:lpstr>Color Correction in OSTD</vt:lpstr>
      <vt:lpstr>Drawbacks</vt:lpstr>
      <vt:lpstr>Color Spaces</vt:lpstr>
      <vt:lpstr>Experimental Test-Bed</vt:lpstr>
      <vt:lpstr>Projection based</vt:lpstr>
      <vt:lpstr>T-OLED</vt:lpstr>
      <vt:lpstr>Background colors for experiment</vt:lpstr>
      <vt:lpstr>Setup</vt:lpstr>
      <vt:lpstr>The Binned Profile</vt:lpstr>
      <vt:lpstr>PowerPoint Presentation</vt:lpstr>
      <vt:lpstr>BP Method Color prediction </vt:lpstr>
      <vt:lpstr>Color Prediction Model</vt:lpstr>
      <vt:lpstr> Direct Method</vt:lpstr>
      <vt:lpstr>Direct Color Prediction method</vt:lpstr>
      <vt:lpstr>Chromatic Adaptation Transform (CAT)</vt:lpstr>
      <vt:lpstr>Chromatic Adaptation Transform (CAT)</vt:lpstr>
      <vt:lpstr>CAT Method</vt:lpstr>
      <vt:lpstr>Background Configuration</vt:lpstr>
      <vt:lpstr>Material Distortion Function </vt:lpstr>
      <vt:lpstr>Data Collection</vt:lpstr>
      <vt:lpstr>Result</vt:lpstr>
      <vt:lpstr>Quantitative analysis</vt:lpstr>
      <vt:lpstr>Color Correction</vt:lpstr>
      <vt:lpstr>Step 1: Foreground Look up</vt:lpstr>
      <vt:lpstr>Step 2: Color Blend Prediction</vt:lpstr>
      <vt:lpstr>Step 3:Prediction Comparison</vt:lpstr>
      <vt:lpstr>Data Collection</vt:lpstr>
      <vt:lpstr>Result</vt:lpstr>
      <vt:lpstr>Color Analysis</vt:lpstr>
      <vt:lpstr>PowerPoint Presentation</vt:lpstr>
      <vt:lpstr>Quantitative Analysis</vt:lpstr>
      <vt:lpstr>Research Implication</vt:lpstr>
      <vt:lpstr>Practical Applicability</vt:lpstr>
      <vt:lpstr>Display Hardware</vt:lpstr>
      <vt:lpstr>Design Implications</vt:lpstr>
      <vt:lpstr>Future Work</vt:lpstr>
      <vt:lpstr>Acknowledgements</vt:lpstr>
      <vt:lpstr>Thank you, Questions</vt:lpstr>
      <vt:lpstr>Annexure </vt:lpstr>
      <vt:lpstr>PowerPoint Presentation</vt:lpstr>
      <vt:lpstr>PowerPoint Presentation</vt:lpstr>
      <vt:lpstr>Just Noticeable Difference 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Proposal Solutions To The Colour Mixing Problem Present In See-Through Displays.</dc:title>
  <dc:creator>srikanth</dc:creator>
  <cp:lastModifiedBy>srikanth</cp:lastModifiedBy>
  <cp:revision>188</cp:revision>
  <dcterms:created xsi:type="dcterms:W3CDTF">2013-01-21T02:49:59Z</dcterms:created>
  <dcterms:modified xsi:type="dcterms:W3CDTF">2013-09-19T16:16:43Z</dcterms:modified>
</cp:coreProperties>
</file>